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441" r:id="rId2"/>
    <p:sldId id="689" r:id="rId3"/>
    <p:sldId id="690" r:id="rId4"/>
    <p:sldId id="692" r:id="rId5"/>
    <p:sldId id="693" r:id="rId6"/>
    <p:sldId id="694" r:id="rId7"/>
    <p:sldId id="695" r:id="rId8"/>
    <p:sldId id="698" r:id="rId9"/>
    <p:sldId id="696" r:id="rId10"/>
    <p:sldId id="699" r:id="rId11"/>
    <p:sldId id="700" r:id="rId12"/>
    <p:sldId id="701" r:id="rId13"/>
    <p:sldId id="702" r:id="rId14"/>
    <p:sldId id="709" r:id="rId15"/>
    <p:sldId id="703" r:id="rId16"/>
    <p:sldId id="711" r:id="rId17"/>
    <p:sldId id="710" r:id="rId18"/>
    <p:sldId id="712" r:id="rId19"/>
    <p:sldId id="713" r:id="rId20"/>
    <p:sldId id="714" r:id="rId21"/>
    <p:sldId id="715" r:id="rId22"/>
    <p:sldId id="716" r:id="rId23"/>
    <p:sldId id="718" r:id="rId24"/>
    <p:sldId id="686" r:id="rId25"/>
    <p:sldId id="487" r:id="rId26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7" autoAdjust="0"/>
    <p:restoredTop sz="91408" autoAdjust="0"/>
  </p:normalViewPr>
  <p:slideViewPr>
    <p:cSldViewPr snapToGrid="0" snapToObjects="1">
      <p:cViewPr varScale="1">
        <p:scale>
          <a:sx n="84" d="100"/>
          <a:sy n="84" d="100"/>
        </p:scale>
        <p:origin x="920" y="19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46.png"/><Relationship Id="rId4" Type="http://schemas.openxmlformats.org/officeDocument/2006/relationships/hyperlink" Target="mailto:mjiang2@nd.ed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Meng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Jiang,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Hy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Dang,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Lingbo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Tong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/>
              <a:t>Department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Science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Engineering</a:t>
            </a:r>
            <a:endParaRPr dirty="0"/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/>
              <a:t>University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Notre</a:t>
            </a:r>
            <a:r>
              <a:rPr lang="zh-CN" altLang="en-US" dirty="0"/>
              <a:t> </a:t>
            </a:r>
            <a:r>
              <a:rPr lang="en-US" altLang="zh-CN" dirty="0"/>
              <a:t>Dame</a:t>
            </a:r>
            <a:endParaRPr dirty="0"/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1165586"/>
            <a:ext cx="14630400" cy="389180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A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Quantitative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Review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on</a:t>
            </a:r>
          </a:p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Language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Model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Efficiency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Research</a:t>
            </a:r>
          </a:p>
          <a:p>
            <a:pPr algn="ctr"/>
            <a:r>
              <a:rPr lang="en-US" altLang="zh-CN" sz="6600" b="1" dirty="0">
                <a:solidFill>
                  <a:schemeClr val="bg1"/>
                </a:solidFill>
              </a:rPr>
              <a:t>(Literature</a:t>
            </a:r>
            <a:r>
              <a:rPr lang="zh-CN" altLang="en-US" sz="6600" b="1" dirty="0">
                <a:solidFill>
                  <a:schemeClr val="bg1"/>
                </a:solidFill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</a:rPr>
              <a:t>Mining)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Language</a:t>
            </a:r>
            <a:r>
              <a:rPr lang="zh-CN" altLang="en-US" sz="4000" dirty="0"/>
              <a:t> </a:t>
            </a:r>
            <a:r>
              <a:rPr lang="en-US" altLang="zh-CN" sz="4000" dirty="0"/>
              <a:t>Modeling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wikitext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A03C3B-B761-F82D-43CD-ECD2D516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264" y="278989"/>
            <a:ext cx="11887200" cy="858602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2F77DC-560E-D568-B74F-C96907396538}"/>
              </a:ext>
            </a:extLst>
          </p:cNvPr>
          <p:cNvSpPr/>
          <p:nvPr/>
        </p:nvSpPr>
        <p:spPr>
          <a:xfrm>
            <a:off x="3382264" y="8521121"/>
            <a:ext cx="9254744" cy="36576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5844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Question</a:t>
            </a:r>
            <a:r>
              <a:rPr lang="zh-CN" altLang="en-US" sz="4000" dirty="0"/>
              <a:t> </a:t>
            </a:r>
            <a:r>
              <a:rPr lang="en-US" altLang="zh-CN" sz="4000" dirty="0"/>
              <a:t>Answering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TriviaQA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21EC6-64BD-54BC-7A5F-D410D797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304" y="0"/>
            <a:ext cx="11887200" cy="91161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0CA768-91A1-8F53-2468-A49D713F1CE4}"/>
              </a:ext>
            </a:extLst>
          </p:cNvPr>
          <p:cNvSpPr/>
          <p:nvPr/>
        </p:nvSpPr>
        <p:spPr>
          <a:xfrm>
            <a:off x="3194304" y="456112"/>
            <a:ext cx="10302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A3DF58-236B-E1DD-7C2C-7E666F010C98}"/>
              </a:ext>
            </a:extLst>
          </p:cNvPr>
          <p:cNvSpPr/>
          <p:nvPr/>
        </p:nvSpPr>
        <p:spPr>
          <a:xfrm>
            <a:off x="3194304" y="4593559"/>
            <a:ext cx="10302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E3EF6B-CDC1-71D2-A2DC-D4824396671C}"/>
              </a:ext>
            </a:extLst>
          </p:cNvPr>
          <p:cNvSpPr/>
          <p:nvPr/>
        </p:nvSpPr>
        <p:spPr>
          <a:xfrm>
            <a:off x="3194304" y="7672039"/>
            <a:ext cx="1944624" cy="3851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274F6E-75DF-7383-28DC-D3E8A140FCF0}"/>
              </a:ext>
            </a:extLst>
          </p:cNvPr>
          <p:cNvCxnSpPr>
            <a:cxnSpLocks/>
          </p:cNvCxnSpPr>
          <p:nvPr/>
        </p:nvCxnSpPr>
        <p:spPr>
          <a:xfrm flipH="1">
            <a:off x="4370832" y="456112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9E511B-0D58-004D-88E6-A49BAC57959F}"/>
              </a:ext>
            </a:extLst>
          </p:cNvPr>
          <p:cNvCxnSpPr>
            <a:cxnSpLocks/>
          </p:cNvCxnSpPr>
          <p:nvPr/>
        </p:nvCxnSpPr>
        <p:spPr>
          <a:xfrm flipH="1">
            <a:off x="4370832" y="4593559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FB6A15-96E8-8104-65D2-7EB51E7A4F47}"/>
              </a:ext>
            </a:extLst>
          </p:cNvPr>
          <p:cNvCxnSpPr>
            <a:cxnSpLocks/>
          </p:cNvCxnSpPr>
          <p:nvPr/>
        </p:nvCxnSpPr>
        <p:spPr>
          <a:xfrm flipH="1">
            <a:off x="5285232" y="7672039"/>
            <a:ext cx="438912" cy="1595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28D9DA-3A06-3430-7441-6BD8E9118A4E}"/>
              </a:ext>
            </a:extLst>
          </p:cNvPr>
          <p:cNvSpPr txBox="1"/>
          <p:nvPr/>
        </p:nvSpPr>
        <p:spPr>
          <a:xfrm>
            <a:off x="94695" y="1978762"/>
            <a:ext cx="2724705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950K both human-verified and machine-generated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reading comprehension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question-answer pairs from 662K documents collected from Wikipedia and the web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Question</a:t>
            </a:r>
            <a:r>
              <a:rPr lang="zh-CN" altLang="en-US" sz="4000" dirty="0"/>
              <a:t> </a:t>
            </a:r>
            <a:r>
              <a:rPr lang="en-US" altLang="zh-CN" sz="4000" dirty="0"/>
              <a:t>Answering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NQ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028F6D-9075-E681-BB71-395B72443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3346" y="161831"/>
            <a:ext cx="11401147" cy="52387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217CCB-EAED-BC13-67BD-14D6FAD112BA}"/>
              </a:ext>
            </a:extLst>
          </p:cNvPr>
          <p:cNvSpPr txBox="1"/>
          <p:nvPr/>
        </p:nvSpPr>
        <p:spPr>
          <a:xfrm>
            <a:off x="94696" y="1911251"/>
            <a:ext cx="360862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307,373 training examples, 7,830 development examples, and 7,842 test examples.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example is comprised of a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google.com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 Wikipedia page.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CF9FBEC-B3D1-FC9A-2B3F-42DC8F8A9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345" y="5508447"/>
            <a:ext cx="11401147" cy="3420344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7F0D0612-DC96-AFEC-C3FF-15C67FEBC42C}"/>
              </a:ext>
            </a:extLst>
          </p:cNvPr>
          <p:cNvSpPr txBox="1">
            <a:spLocks/>
          </p:cNvSpPr>
          <p:nvPr/>
        </p:nvSpPr>
        <p:spPr bwMode="auto">
          <a:xfrm>
            <a:off x="0" y="6039445"/>
            <a:ext cx="3959145" cy="1312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/>
              <a:t>Summarization</a:t>
            </a:r>
            <a:r>
              <a:rPr lang="zh-CN" altLang="en-US" sz="4000"/>
              <a:t> </a:t>
            </a:r>
            <a:r>
              <a:rPr lang="en-US" altLang="zh-CN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11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177138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MNLI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(Multi-Genre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4AD5E6-5757-1D2D-3457-F5053AA48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559" y="73086"/>
            <a:ext cx="11177431" cy="43221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9EF08F-8430-E67B-19D3-5D9018DD3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72" y="4431366"/>
            <a:ext cx="11100450" cy="4648404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114807" y="4431366"/>
            <a:ext cx="4766865" cy="177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SST-2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(Stanford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Sentiment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Treebank)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84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219810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QNLI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(Question-answering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Inference)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114807" y="5229316"/>
            <a:ext cx="4766865" cy="177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RTE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(Recognizing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Entailment)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B2F67B-04DA-67A3-0189-1C07A040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671" y="164100"/>
            <a:ext cx="11259521" cy="5065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F27E85-2A97-BBB2-43C5-E7A9BC173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670" y="5259533"/>
            <a:ext cx="11259521" cy="348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4766865" cy="2609580"/>
          </a:xfrm>
        </p:spPr>
        <p:txBody>
          <a:bodyPr/>
          <a:lstStyle/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COLA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(Corpus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Linguistic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Acceptability)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zh-CN" sz="2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MCC: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endParaRPr lang="en-US" sz="40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84394C2A-1D25-3520-1299-B55040B61340}"/>
              </a:ext>
            </a:extLst>
          </p:cNvPr>
          <p:cNvSpPr txBox="1">
            <a:spLocks/>
          </p:cNvSpPr>
          <p:nvPr/>
        </p:nvSpPr>
        <p:spPr bwMode="auto">
          <a:xfrm>
            <a:off x="94695" y="3686309"/>
            <a:ext cx="5097273" cy="318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/>
            <a:r>
              <a:rPr lang="en-US" altLang="zh-CN" sz="4000" dirty="0"/>
              <a:t>GLUE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SST-B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(Semantic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Textual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Benchmark)</a:t>
            </a:r>
          </a:p>
          <a:p>
            <a:pPr algn="l"/>
            <a:endParaRPr lang="en-US" sz="2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SC: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Spearman’s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  <a:r>
              <a:rPr lang="zh-CN" altLang="en-US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endParaRPr lang="en-US" sz="32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11BCD-5EED-613F-94E3-91649025F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968" y="164100"/>
            <a:ext cx="10922090" cy="3183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CAFF54-7F96-D021-1103-4EA5C1C6E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68" y="3686309"/>
            <a:ext cx="9476805" cy="33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88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ListOps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1EC9C-8317-5D67-7CC3-70DD9E57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200" y="-5407918"/>
            <a:ext cx="13191634" cy="145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836" y="161831"/>
            <a:ext cx="2167242" cy="1778923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ListOps</a:t>
            </a:r>
            <a:b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40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(cont.)</a:t>
            </a:r>
            <a:endParaRPr lang="en-US" sz="40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B1EC9C-8317-5D67-7CC3-70DD9E577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449" y="161831"/>
            <a:ext cx="13191634" cy="1452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1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9F4ED-E5F3-E0C0-CEBB-2AA1E20D4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115" y="-6600462"/>
            <a:ext cx="14136423" cy="150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6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461" y="428794"/>
            <a:ext cx="2167242" cy="617296"/>
          </a:xfrm>
        </p:spPr>
        <p:txBody>
          <a:bodyPr/>
          <a:lstStyle/>
          <a:p>
            <a:pPr algn="l"/>
            <a:r>
              <a:rPr lang="en-US" altLang="zh-CN" sz="4000" dirty="0"/>
              <a:t>LRA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6BFFA-906F-B0F9-C94D-B73F4E189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03" y="-5628785"/>
            <a:ext cx="13747836" cy="1398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Yi Tay, Mostafa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Dehghani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Dara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Bahri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, Donald Metzler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Background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Introduced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standard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Transformer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architecture.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Introduced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taxonomy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efficient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architectures.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Section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4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Discussion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Evaluation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 Transformers: A Survey</a:t>
            </a:r>
            <a:r>
              <a:rPr lang="zh-CN" altLang="en-US" dirty="0"/>
              <a:t> </a:t>
            </a:r>
            <a:r>
              <a:rPr lang="en-US" altLang="zh-CN" dirty="0"/>
              <a:t>(2022)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0047D-4ADE-B4F5-7DB6-EE20F3879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95" y="5202141"/>
            <a:ext cx="6253883" cy="365760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9FEB17-749A-D1DC-2AFA-92634CF31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907" y="3912777"/>
            <a:ext cx="6614798" cy="4946964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5869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3515C-E235-95C7-20AC-7C1EA5BEB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summarize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observations.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F208D-721C-B58B-8DB9-CD39F39FB7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6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Reducing time and/or memory complexity would inevitably sacrifice a bit non-efficiency performance like accuracy. </a:t>
            </a:r>
            <a:r>
              <a:rPr lang="en-US" altLang="zh-CN" sz="3200" dirty="0">
                <a:solidFill>
                  <a:srgbClr val="FF0000"/>
                </a:solidFill>
              </a:rPr>
              <a:t>When the complexities of a set of models were reduced to a certain level, one could claim that the model that achieved the highest accuracy would be the most efficient solution.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Past empirical studies </a:t>
            </a:r>
            <a:r>
              <a:rPr lang="en-US" altLang="zh-CN" sz="3200" dirty="0">
                <a:solidFill>
                  <a:srgbClr val="FF0000"/>
                </a:solidFill>
              </a:rPr>
              <a:t>unanimously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performed efficiency evaluation based on this hypothesis.</a:t>
            </a:r>
          </a:p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Comment: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Indirect evaluation and comparison are not 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need. The real objective should be time and space complexity when the focus is model efficiency. We should </a:t>
            </a:r>
            <a:r>
              <a:rPr lang="en-US" altLang="zh-CN" sz="3200" dirty="0">
                <a:solidFill>
                  <a:srgbClr val="FF0000"/>
                </a:solidFill>
              </a:rPr>
              <a:t>not compare their marginal differences on accuracy-based performance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 the complexity of the models was not quantitatively reported or analyzed.</a:t>
            </a:r>
          </a:p>
          <a:p>
            <a:pPr marL="514350" indent="-514350">
              <a:buAutoNum type="arabicPeriod"/>
            </a:pP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8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Most empirical studies compared their proposed model against others on multiple tasks, and usually claimed theirs is the best one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them. However, our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identifies </a:t>
            </a:r>
            <a:r>
              <a:rPr lang="en-US" altLang="zh-CN" sz="3200" dirty="0">
                <a:solidFill>
                  <a:srgbClr val="FF0000"/>
                </a:solidFill>
              </a:rPr>
              <a:t>different winning approaches for different tasks and even different datasets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 It fixes the one-sided understanding that researchers would have from learning only one or a few empirical studies.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More than half of the results were reported by at least two sources. However, it is impossible to tell from the papers whether the numbers were </a:t>
            </a:r>
            <a:r>
              <a:rPr lang="en-US" altLang="zh-CN" sz="3200" dirty="0">
                <a:solidFill>
                  <a:srgbClr val="FF0000"/>
                </a:solidFill>
              </a:rPr>
              <a:t>reproduced/confirmed or just re-used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 previous work.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Inconsistent results were found on almost every task, caused by various settings of hyperparameters (e.g., model sizes, configurations) and reproductions.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Observations</a:t>
            </a:r>
            <a:r>
              <a:rPr lang="zh-CN" altLang="en-US" dirty="0"/>
              <a:t> </a:t>
            </a:r>
            <a:r>
              <a:rPr lang="en-US" altLang="zh-CN" dirty="0"/>
              <a:t>(cont.)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 literature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efficiency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offered a set of integrated comparative results that would not be observed without such an effort. It covered both Transformer models and the emergent state space models.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Researchers are suggested to use suitable baselines, </a:t>
            </a:r>
            <a:r>
              <a:rPr lang="en-US" altLang="zh-CN" sz="3200" dirty="0">
                <a:solidFill>
                  <a:srgbClr val="FF0000"/>
                </a:solidFill>
              </a:rPr>
              <a:t>write clearly if the numbers in experimental results were re-used from prior work or reproduced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, and report and analyze any inconsistent results that are identified compared with related studies.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Researchers in this field need a public collection of leaderboards.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9689" y="6015125"/>
            <a:ext cx="1354441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4739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288290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3518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318537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2917786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68233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Profiling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588077" y="7813857"/>
            <a:ext cx="530016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KDD’22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KDD’23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205537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 Transformers: A Survey (2022)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7850203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Many research papers select their own </a:t>
            </a:r>
            <a:r>
              <a:rPr lang="en-US" altLang="zh-CN" sz="3200" dirty="0">
                <a:solidFill>
                  <a:srgbClr val="FF0000"/>
                </a:solidFill>
              </a:rPr>
              <a:t>benchmarks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to showcase the abilities of the proposed model.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 is also coupled with different </a:t>
            </a:r>
            <a:r>
              <a:rPr lang="en-US" altLang="zh-CN" sz="3200" dirty="0">
                <a:solidFill>
                  <a:srgbClr val="FF0000"/>
                </a:solidFill>
              </a:rPr>
              <a:t>hyperparameter settings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like model sizes and configurations which can make it difficult to correctly attribute the reason for the performance gains.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“Moreover, some papers conflate this with </a:t>
            </a:r>
            <a:r>
              <a:rPr lang="en-US" altLang="zh-CN" sz="3200" dirty="0">
                <a:solidFill>
                  <a:srgbClr val="FF0000"/>
                </a:solidFill>
              </a:rPr>
              <a:t>pretraining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which makes it even harder to distinguish the relative performance of these different models.”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Evaluation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8AFBB1-426D-CAA0-EDE4-93C7B28CD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440" y="2308269"/>
            <a:ext cx="3555442" cy="6491020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265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Efficiency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Research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get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was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empirically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better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others, but research cannot ignore it: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good,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better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best.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Reviewing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empirical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results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multiple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papers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our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understanding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design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advantages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also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inspire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better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research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methods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Quantitative</a:t>
            </a:r>
            <a:r>
              <a:rPr lang="zh-CN" altLang="en-US" dirty="0"/>
              <a:t> </a:t>
            </a:r>
            <a:r>
              <a:rPr lang="en-US" altLang="zh-CN" dirty="0"/>
              <a:t>Review?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09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Quantitative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What are the </a:t>
            </a:r>
            <a:r>
              <a:rPr lang="en-US" altLang="zh-CN" sz="3200" dirty="0">
                <a:solidFill>
                  <a:srgbClr val="FF0000"/>
                </a:solidFill>
              </a:rPr>
              <a:t>state-of-the-art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efficient LMs?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Are the results reported and </a:t>
            </a:r>
            <a:r>
              <a:rPr lang="en-US" altLang="zh-CN" sz="3200" dirty="0">
                <a:solidFill>
                  <a:srgbClr val="FF0000"/>
                </a:solidFill>
              </a:rPr>
              <a:t>confirmed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multiple sources?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Are there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FF0000"/>
                </a:solidFill>
              </a:rPr>
              <a:t>inconsistent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results, i.e., significantly different reported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 of one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reported by different sources?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Most studies wanted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claim that theirs were the </a:t>
            </a:r>
            <a:r>
              <a:rPr lang="en-US" altLang="zh-CN" sz="3200" dirty="0">
                <a:solidFill>
                  <a:srgbClr val="FF0000"/>
                </a:solidFill>
              </a:rPr>
              <a:t>best solutions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when the papers were submitted or accepted. Are these claims correct?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6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Review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Architectures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2BF709-550A-3EB5-82D6-3EBBA81C1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7459043" cy="5504516"/>
          </a:xfrm>
        </p:spPr>
        <p:txBody>
          <a:bodyPr/>
          <a:lstStyle/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Transformers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Sparse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[Child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Transformer-XL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[Dai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2019]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Kitaev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Longformer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Beltagy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Linear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[Wang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2020]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SwitchTransformer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Fedus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Charformer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[Tay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86383AE-17C4-C537-E4AB-6D3606BC8A39}"/>
              </a:ext>
            </a:extLst>
          </p:cNvPr>
          <p:cNvSpPr txBox="1">
            <a:spLocks/>
          </p:cNvSpPr>
          <p:nvPr/>
        </p:nvSpPr>
        <p:spPr bwMode="auto">
          <a:xfrm>
            <a:off x="8128000" y="2432842"/>
            <a:ext cx="7835834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>
            <a:lvl1pPr marL="0" indent="0" algn="l" defTabSz="724836" rtl="0" fontAlgn="base">
              <a:lnSpc>
                <a:spcPct val="90000"/>
              </a:lnSpc>
              <a:spcBef>
                <a:spcPts val="2000"/>
              </a:spcBef>
              <a:spcAft>
                <a:spcPct val="0"/>
              </a:spcAft>
              <a:buFont typeface="Arial" charset="0"/>
              <a:buNone/>
              <a:defRPr sz="2999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marL="299989" indent="-299989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Arial"/>
              <a:buChar char="•"/>
              <a:defRPr sz="25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2pPr>
            <a:lvl3pPr marL="744418" indent="-355540" algn="l" defTabSz="744418" rtl="0" fontAlgn="base">
              <a:lnSpc>
                <a:spcPct val="90000"/>
              </a:lnSpc>
              <a:spcBef>
                <a:spcPts val="999"/>
              </a:spcBef>
              <a:spcAft>
                <a:spcPts val="599"/>
              </a:spcAft>
              <a:buFont typeface="Wingdings" charset="2"/>
              <a:buChar char="–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3pPr>
            <a:lvl4pPr marL="1138055" indent="-36030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4pPr>
            <a:lvl5pPr marL="1141230" indent="-342845" algn="l" defTabSz="724836" rtl="0" fontAlgn="base">
              <a:lnSpc>
                <a:spcPct val="90000"/>
              </a:lnSpc>
              <a:spcBef>
                <a:spcPts val="999"/>
              </a:spcBef>
              <a:spcAft>
                <a:spcPct val="0"/>
              </a:spcAft>
              <a:buFont typeface="Arial"/>
              <a:buChar char="•"/>
              <a:tabLst/>
              <a:defRPr sz="2000" b="0" i="0" kern="1200">
                <a:solidFill>
                  <a:srgbClr val="4C4C4C"/>
                </a:solidFill>
                <a:latin typeface="Helvetica Neue"/>
                <a:ea typeface="ＭＳ Ｐゴシック" charset="0"/>
                <a:cs typeface="Helvetica Neue"/>
              </a:defRPr>
            </a:lvl5pPr>
            <a:lvl6pPr marL="3990546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716100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441654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167209" indent="-362776" algn="l" defTabSz="725552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(SSMs):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Linear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State-Space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Layer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2021]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Diagonal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[Gupta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S4: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Structured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State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Space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sequence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[Gu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S5: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Multi-input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Multi-output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SSMs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[Smith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al.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2022]</a:t>
            </a:r>
          </a:p>
          <a:p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562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199" y="143698"/>
            <a:ext cx="14631460" cy="618302"/>
          </a:xfrm>
        </p:spPr>
        <p:txBody>
          <a:bodyPr/>
          <a:lstStyle/>
          <a:p>
            <a:r>
              <a:rPr lang="en-US" altLang="zh-CN" sz="4800" dirty="0"/>
              <a:t>Language</a:t>
            </a:r>
            <a:r>
              <a:rPr lang="zh-CN" altLang="en-US" sz="4800" dirty="0"/>
              <a:t> </a:t>
            </a:r>
            <a:r>
              <a:rPr lang="en-US" altLang="zh-CN" sz="4800" dirty="0"/>
              <a:t>Tasks,</a:t>
            </a:r>
            <a:r>
              <a:rPr lang="zh-CN" altLang="en-US" sz="4800" dirty="0"/>
              <a:t> </a:t>
            </a:r>
            <a:r>
              <a:rPr lang="en-US" altLang="zh-CN" sz="4800" dirty="0"/>
              <a:t>Datasets,</a:t>
            </a:r>
            <a:r>
              <a:rPr lang="zh-CN" altLang="en-US" sz="4800" dirty="0"/>
              <a:t> </a:t>
            </a:r>
            <a:r>
              <a:rPr lang="en-US" altLang="zh-CN" sz="4800" dirty="0"/>
              <a:t>Evaluation</a:t>
            </a:r>
            <a:r>
              <a:rPr lang="zh-CN" altLang="en-US" sz="4800" dirty="0"/>
              <a:t> </a:t>
            </a:r>
            <a:r>
              <a:rPr lang="en-US" altLang="zh-CN" sz="4800" dirty="0"/>
              <a:t>Metrics</a:t>
            </a:r>
            <a:endParaRPr lang="en-US" sz="4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B52A26C-EA25-C35B-0B64-B01327BC6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107660"/>
              </p:ext>
            </p:extLst>
          </p:nvPr>
        </p:nvGraphicFramePr>
        <p:xfrm>
          <a:off x="292165" y="920209"/>
          <a:ext cx="15157494" cy="813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3955">
                  <a:extLst>
                    <a:ext uri="{9D8B030D-6E8A-4147-A177-3AD203B41FA5}">
                      <a16:colId xmlns:a16="http://schemas.microsoft.com/office/drawing/2014/main" val="3012718148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4177345830"/>
                    </a:ext>
                  </a:extLst>
                </a:gridCol>
                <a:gridCol w="1249680">
                  <a:extLst>
                    <a:ext uri="{9D8B030D-6E8A-4147-A177-3AD203B41FA5}">
                      <a16:colId xmlns:a16="http://schemas.microsoft.com/office/drawing/2014/main" val="1268006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492842249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2493170852"/>
                    </a:ext>
                  </a:extLst>
                </a:gridCol>
                <a:gridCol w="579120">
                  <a:extLst>
                    <a:ext uri="{9D8B030D-6E8A-4147-A177-3AD203B41FA5}">
                      <a16:colId xmlns:a16="http://schemas.microsoft.com/office/drawing/2014/main" val="2272751982"/>
                    </a:ext>
                  </a:extLst>
                </a:gridCol>
                <a:gridCol w="1463040">
                  <a:extLst>
                    <a:ext uri="{9D8B030D-6E8A-4147-A177-3AD203B41FA5}">
                      <a16:colId xmlns:a16="http://schemas.microsoft.com/office/drawing/2014/main" val="2332059207"/>
                    </a:ext>
                  </a:extLst>
                </a:gridCol>
                <a:gridCol w="2423160">
                  <a:extLst>
                    <a:ext uri="{9D8B030D-6E8A-4147-A177-3AD203B41FA5}">
                      <a16:colId xmlns:a16="http://schemas.microsoft.com/office/drawing/2014/main" val="3473293829"/>
                    </a:ext>
                  </a:extLst>
                </a:gridCol>
                <a:gridCol w="2449939">
                  <a:extLst>
                    <a:ext uri="{9D8B030D-6E8A-4147-A177-3AD203B41FA5}">
                      <a16:colId xmlns:a16="http://schemas.microsoft.com/office/drawing/2014/main" val="36137348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Bits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character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BPC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Perplexity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↓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ROUGE-L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Matthew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MCC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Spearman’s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rank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correlation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coefficient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SC-P/SC-S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r>
                        <a:rPr lang="zh-CN" altLang="en-US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↑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74909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Language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modeling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enwik8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7999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wikitext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22841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Question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answering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TriviaQA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688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NQ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5636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Summarization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arXiv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869358"/>
                  </a:ext>
                </a:extLst>
              </a:tr>
              <a:tr h="370840">
                <a:tc rowSpan="8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GLUE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(NLU/NLI)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CoLA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353553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SST-2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6012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MRPC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5859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STS-B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80085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QQP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4171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MNLI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7597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QNLI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46402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RTE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074989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Long-range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arena</a:t>
                      </a:r>
                      <a:r>
                        <a:rPr lang="zh-CN" altLang="en-US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20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(LRA)</a:t>
                      </a:r>
                      <a:endParaRPr lang="en-US" sz="20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ListOps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52745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2150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Retrieval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251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415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Pathfinder</a:t>
                      </a:r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198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8CF526FD-5BA2-B27C-9926-52C161DC8484}"/>
              </a:ext>
            </a:extLst>
          </p:cNvPr>
          <p:cNvSpPr/>
          <p:nvPr/>
        </p:nvSpPr>
        <p:spPr>
          <a:xfrm>
            <a:off x="8995585" y="7373256"/>
            <a:ext cx="6854015" cy="114880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evaluated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efficiency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metrics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but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i="1" dirty="0">
                <a:solidFill>
                  <a:srgbClr val="FF0000"/>
                </a:solidFill>
                <a:latin typeface="Helvetica Neue"/>
                <a:cs typeface="Helvetica Neue"/>
              </a:rPr>
              <a:t>effectiveness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certain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level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efficiency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8791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3515C-E235-95C7-20AC-7C1EA5BEB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task.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F208D-721C-B58B-8DB9-CD39F39FB7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8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1A3198-E314-3990-AB49-39F94D5890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AF0D05-011D-0C83-9297-20E81A864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4100"/>
            <a:ext cx="10972800" cy="7835667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29E54324-78D1-BEBB-EB8E-76380541F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5" y="164100"/>
            <a:ext cx="2953305" cy="1814662"/>
          </a:xfrm>
        </p:spPr>
        <p:txBody>
          <a:bodyPr/>
          <a:lstStyle/>
          <a:p>
            <a:pPr algn="l"/>
            <a:r>
              <a:rPr lang="en-US" altLang="zh-CN" sz="4000" dirty="0"/>
              <a:t>Language</a:t>
            </a:r>
            <a:r>
              <a:rPr lang="zh-CN" altLang="en-US" sz="4000" dirty="0"/>
              <a:t> </a:t>
            </a:r>
            <a:r>
              <a:rPr lang="en-US" altLang="zh-CN" sz="4000" dirty="0"/>
              <a:t>Modeling</a:t>
            </a:r>
            <a:r>
              <a:rPr lang="zh-CN" altLang="en-US" sz="4000" dirty="0"/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zh-CN" altLang="en-US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0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enwik8</a:t>
            </a:r>
            <a:endParaRPr lang="en-US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A49FB2-1F2A-8F05-ABF8-CD8FA46AA5E9}"/>
              </a:ext>
            </a:extLst>
          </p:cNvPr>
          <p:cNvSpPr txBox="1"/>
          <p:nvPr/>
        </p:nvSpPr>
        <p:spPr>
          <a:xfrm>
            <a:off x="14126225" y="1415022"/>
            <a:ext cx="1841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multiple: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(a)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either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confirmed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re-used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C664B0-D3B7-F6A6-9777-772F1DC53AA3}"/>
              </a:ext>
            </a:extLst>
          </p:cNvPr>
          <p:cNvCxnSpPr>
            <a:cxnSpLocks/>
          </p:cNvCxnSpPr>
          <p:nvPr/>
        </p:nvCxnSpPr>
        <p:spPr>
          <a:xfrm flipH="1">
            <a:off x="13456920" y="381000"/>
            <a:ext cx="665528" cy="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6E06201-2AC3-393C-21F4-A182A8BA3D7B}"/>
              </a:ext>
            </a:extLst>
          </p:cNvPr>
          <p:cNvSpPr txBox="1"/>
          <p:nvPr/>
        </p:nvSpPr>
        <p:spPr>
          <a:xfrm>
            <a:off x="14126224" y="3098654"/>
            <a:ext cx="184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same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name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C3C4C-B26A-46F0-41F0-D65A3A13AE8C}"/>
              </a:ext>
            </a:extLst>
          </p:cNvPr>
          <p:cNvSpPr txBox="1"/>
          <p:nvPr/>
        </p:nvSpPr>
        <p:spPr>
          <a:xfrm>
            <a:off x="14096276" y="116111"/>
            <a:ext cx="2038857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where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number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comes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from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DA8A319-B2FB-9851-8B7B-BD20E6EF204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13609320" y="2230630"/>
            <a:ext cx="516905" cy="451610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060AD3-36AE-78DE-8045-86FB734D527F}"/>
              </a:ext>
            </a:extLst>
          </p:cNvPr>
          <p:cNvCxnSpPr>
            <a:cxnSpLocks/>
          </p:cNvCxnSpPr>
          <p:nvPr/>
        </p:nvCxnSpPr>
        <p:spPr>
          <a:xfrm flipH="1" flipV="1">
            <a:off x="12023104" y="3098654"/>
            <a:ext cx="2073172" cy="26938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115FD03-9845-7A4A-BDEA-2680B8BC5E88}"/>
              </a:ext>
            </a:extLst>
          </p:cNvPr>
          <p:cNvSpPr/>
          <p:nvPr/>
        </p:nvSpPr>
        <p:spPr>
          <a:xfrm>
            <a:off x="11612880" y="2682240"/>
            <a:ext cx="304800" cy="5563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EEB14F-8677-5876-CCA5-85A602F94FAD}"/>
              </a:ext>
            </a:extLst>
          </p:cNvPr>
          <p:cNvSpPr/>
          <p:nvPr/>
        </p:nvSpPr>
        <p:spPr>
          <a:xfrm>
            <a:off x="11612880" y="3404092"/>
            <a:ext cx="304800" cy="556336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9FF98-C1FF-9333-9E48-B43A5C2D3581}"/>
              </a:ext>
            </a:extLst>
          </p:cNvPr>
          <p:cNvSpPr txBox="1"/>
          <p:nvPr/>
        </p:nvSpPr>
        <p:spPr>
          <a:xfrm>
            <a:off x="14126223" y="4069160"/>
            <a:ext cx="184138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different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names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67B952E-8576-A2B3-4AF2-6E55999548E2}"/>
              </a:ext>
            </a:extLst>
          </p:cNvPr>
          <p:cNvCxnSpPr>
            <a:cxnSpLocks/>
          </p:cNvCxnSpPr>
          <p:nvPr/>
        </p:nvCxnSpPr>
        <p:spPr>
          <a:xfrm flipH="1" flipV="1">
            <a:off x="12023104" y="3934467"/>
            <a:ext cx="2073172" cy="26938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588FBEE-43CD-31B3-EF42-F02EAD1F748E}"/>
              </a:ext>
            </a:extLst>
          </p:cNvPr>
          <p:cNvSpPr/>
          <p:nvPr/>
        </p:nvSpPr>
        <p:spPr>
          <a:xfrm>
            <a:off x="8182623" y="7610332"/>
            <a:ext cx="565138" cy="3894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635A55-0CE5-4B73-1560-A786F7196E10}"/>
              </a:ext>
            </a:extLst>
          </p:cNvPr>
          <p:cNvSpPr txBox="1"/>
          <p:nvPr/>
        </p:nvSpPr>
        <p:spPr>
          <a:xfrm>
            <a:off x="10194306" y="8043786"/>
            <a:ext cx="457325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claimed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“state-of-the-art”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(better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any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baseline)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856427-C924-C369-97A6-E3BBE0DF7425}"/>
              </a:ext>
            </a:extLst>
          </p:cNvPr>
          <p:cNvCxnSpPr>
            <a:cxnSpLocks/>
          </p:cNvCxnSpPr>
          <p:nvPr/>
        </p:nvCxnSpPr>
        <p:spPr>
          <a:xfrm flipH="1" flipV="1">
            <a:off x="8747761" y="7813493"/>
            <a:ext cx="1432559" cy="509616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8B8C809-22D0-BBDB-5FAC-F86BE15009E4}"/>
              </a:ext>
            </a:extLst>
          </p:cNvPr>
          <p:cNvSpPr/>
          <p:nvPr/>
        </p:nvSpPr>
        <p:spPr>
          <a:xfrm>
            <a:off x="8127467" y="4221879"/>
            <a:ext cx="3590834" cy="350121"/>
          </a:xfrm>
          <a:prstGeom prst="rect">
            <a:avLst/>
          </a:prstGeom>
          <a:noFill/>
          <a:ln w="28575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7EAC4B-7F95-7BE2-6A32-0A748E068CDE}"/>
              </a:ext>
            </a:extLst>
          </p:cNvPr>
          <p:cNvSpPr txBox="1"/>
          <p:nvPr/>
        </p:nvSpPr>
        <p:spPr>
          <a:xfrm>
            <a:off x="14126221" y="5039746"/>
            <a:ext cx="18413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“Compressive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Transformer”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was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in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[Want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et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al.</a:t>
            </a:r>
            <a:r>
              <a:rPr lang="zh-CN" altLang="en-US" sz="2000" dirty="0">
                <a:solidFill>
                  <a:srgbClr val="7030A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rgbClr val="7030A0"/>
                </a:solidFill>
                <a:latin typeface="Helvetica Neue"/>
                <a:cs typeface="Helvetica Neue"/>
              </a:rPr>
              <a:t>2021]</a:t>
            </a:r>
            <a:endParaRPr lang="en-US" sz="2000" dirty="0">
              <a:solidFill>
                <a:srgbClr val="7030A0"/>
              </a:solidFill>
              <a:latin typeface="Helvetica Neue"/>
              <a:cs typeface="Helvetica Neue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2B08CEF-AA22-856D-D574-AEB8C99F94DE}"/>
              </a:ext>
            </a:extLst>
          </p:cNvPr>
          <p:cNvCxnSpPr>
            <a:cxnSpLocks/>
          </p:cNvCxnSpPr>
          <p:nvPr/>
        </p:nvCxnSpPr>
        <p:spPr>
          <a:xfrm flipH="1" flipV="1">
            <a:off x="11794600" y="4497660"/>
            <a:ext cx="2327848" cy="738748"/>
          </a:xfrm>
          <a:prstGeom prst="straightConnector1">
            <a:avLst/>
          </a:prstGeom>
          <a:ln w="28575" cmpd="sng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4A91791-A90B-F420-2E1A-DAC0FA799545}"/>
              </a:ext>
            </a:extLst>
          </p:cNvPr>
          <p:cNvSpPr/>
          <p:nvPr/>
        </p:nvSpPr>
        <p:spPr>
          <a:xfrm>
            <a:off x="8182623" y="6897555"/>
            <a:ext cx="565138" cy="38943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2ADECA3-1A75-ABF1-C187-0216158F92AA}"/>
              </a:ext>
            </a:extLst>
          </p:cNvPr>
          <p:cNvCxnSpPr>
            <a:cxnSpLocks/>
          </p:cNvCxnSpPr>
          <p:nvPr/>
        </p:nvCxnSpPr>
        <p:spPr>
          <a:xfrm flipH="1" flipV="1">
            <a:off x="8761747" y="7102566"/>
            <a:ext cx="1432559" cy="1158652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59427DC-1BCF-E5F7-0057-57F24A7EB4B7}"/>
              </a:ext>
            </a:extLst>
          </p:cNvPr>
          <p:cNvSpPr txBox="1"/>
          <p:nvPr/>
        </p:nvSpPr>
        <p:spPr>
          <a:xfrm>
            <a:off x="12160895" y="7400566"/>
            <a:ext cx="374715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Overall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state-of-the-art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B8EACA-DC04-8BD6-6C2C-EB30C59BA498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11612880" y="7639093"/>
            <a:ext cx="548015" cy="12548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F6E682E-0D65-2732-57CD-6F498744CD56}"/>
              </a:ext>
            </a:extLst>
          </p:cNvPr>
          <p:cNvSpPr txBox="1"/>
          <p:nvPr/>
        </p:nvSpPr>
        <p:spPr>
          <a:xfrm>
            <a:off x="431195" y="5107006"/>
            <a:ext cx="2328465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multiple: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(b)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sets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inconsistent</a:t>
            </a:r>
          </a:p>
          <a:p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reported</a:t>
            </a:r>
            <a:r>
              <a:rPr lang="zh-CN" altLang="en-US" sz="2500" dirty="0">
                <a:solidFill>
                  <a:srgbClr val="FF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FF0000"/>
                </a:solidFill>
                <a:latin typeface="Helvetica Neue"/>
                <a:cs typeface="Helvetica Neue"/>
              </a:rPr>
              <a:t>numbers</a:t>
            </a:r>
            <a:endParaRPr lang="en-US" sz="25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641AE91-6817-452A-BAE5-365291051BC4}"/>
              </a:ext>
            </a:extLst>
          </p:cNvPr>
          <p:cNvCxnSpPr>
            <a:cxnSpLocks/>
          </p:cNvCxnSpPr>
          <p:nvPr/>
        </p:nvCxnSpPr>
        <p:spPr>
          <a:xfrm flipV="1">
            <a:off x="2087880" y="5461056"/>
            <a:ext cx="930172" cy="394298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29D1124-04DE-1BDD-A248-354C5043C7B5}"/>
              </a:ext>
            </a:extLst>
          </p:cNvPr>
          <p:cNvCxnSpPr>
            <a:cxnSpLocks/>
          </p:cNvCxnSpPr>
          <p:nvPr/>
        </p:nvCxnSpPr>
        <p:spPr>
          <a:xfrm>
            <a:off x="2012403" y="6473813"/>
            <a:ext cx="1005649" cy="618459"/>
          </a:xfrm>
          <a:prstGeom prst="straightConnector1">
            <a:avLst/>
          </a:prstGeom>
          <a:ln w="28575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324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17565</TotalTime>
  <Words>1255</Words>
  <Application>Microsoft Macintosh PowerPoint</Application>
  <PresentationFormat>Custom</PresentationFormat>
  <Paragraphs>195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Kaiti TC</vt:lpstr>
      <vt:lpstr>Arial</vt:lpstr>
      <vt:lpstr>Calibri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Efficient Transformers: A Survey (2022)</vt:lpstr>
      <vt:lpstr>On Evaluation</vt:lpstr>
      <vt:lpstr>Why Quantitative Review?</vt:lpstr>
      <vt:lpstr>Key Questions</vt:lpstr>
      <vt:lpstr>Efficient Language Model Architectures</vt:lpstr>
      <vt:lpstr>Language Tasks, Datasets, Evaluation Metrics</vt:lpstr>
      <vt:lpstr>Let’s look at results on each task.</vt:lpstr>
      <vt:lpstr>Language Modeling – enwik8</vt:lpstr>
      <vt:lpstr>Language Modeling – wikitext</vt:lpstr>
      <vt:lpstr>Question Answering– TriviaQA</vt:lpstr>
      <vt:lpstr>Question Answering– NQ</vt:lpstr>
      <vt:lpstr>GLUE – MNLI (Multi-Genre Natural Language Inference)</vt:lpstr>
      <vt:lpstr>GLUE – QNLI (Question-answering Natural Language Inference)</vt:lpstr>
      <vt:lpstr>GLUE – COLA (Corpus of Linguistic Acceptability)  MCC: Matthew Correlation Coefficient</vt:lpstr>
      <vt:lpstr>LRA – ListOps</vt:lpstr>
      <vt:lpstr>LRA – ListOps (cont.)</vt:lpstr>
      <vt:lpstr>LRA – Text</vt:lpstr>
      <vt:lpstr>LRA – Retrieval</vt:lpstr>
      <vt:lpstr>Let’s summarize our observations.</vt:lpstr>
      <vt:lpstr>Key Observations</vt:lpstr>
      <vt:lpstr>Key Observations (cont.)</vt:lpstr>
      <vt:lpstr>Conclusions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2345</cp:revision>
  <cp:lastPrinted>2016-04-21T19:59:33Z</cp:lastPrinted>
  <dcterms:created xsi:type="dcterms:W3CDTF">2013-10-17T20:28:19Z</dcterms:created>
  <dcterms:modified xsi:type="dcterms:W3CDTF">2023-08-09T15:25:17Z</dcterms:modified>
</cp:coreProperties>
</file>